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823" r:id="rId1"/>
  </p:sldMasterIdLst>
  <p:notesMasterIdLst>
    <p:notesMasterId r:id="rId3"/>
  </p:notesMasterIdLst>
  <p:handoutMasterIdLst>
    <p:handoutMasterId r:id="rId4"/>
  </p:handoutMasterIdLst>
  <p:sldIdLst>
    <p:sldId id="292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64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  <p:cmAuthor id="5" name="Valerio Governali" initials="VG" lastIdx="2" clrIdx="4">
    <p:extLst>
      <p:ext uri="{19B8F6BF-5375-455C-9EA6-DF929625EA0E}">
        <p15:presenceInfo xmlns:p15="http://schemas.microsoft.com/office/powerpoint/2012/main" userId="969ff5cc5319617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CFD"/>
    <a:srgbClr val="C1CCF6"/>
    <a:srgbClr val="D5BAEB"/>
    <a:srgbClr val="8E9DEF"/>
    <a:srgbClr val="A6EDD2"/>
    <a:srgbClr val="A3E6FF"/>
    <a:srgbClr val="FFFFFF"/>
    <a:srgbClr val="E0B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7" autoAdjust="0"/>
  </p:normalViewPr>
  <p:slideViewPr>
    <p:cSldViewPr snapToGrid="0">
      <p:cViewPr varScale="1">
        <p:scale>
          <a:sx n="92" d="100"/>
          <a:sy n="92" d="100"/>
        </p:scale>
        <p:origin x="51" y="90"/>
      </p:cViewPr>
      <p:guideLst>
        <p:guide pos="6264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11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403613-ABE3-4926-AA8F-7A98F7A626F9}" type="datetime1">
              <a:rPr lang="it-IT" smtClean="0"/>
              <a:t>13/10/2025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E71A7AD-A934-49D1-A8CF-B9E0405DC71C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127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2074D5-932C-410B-A1E7-B3B708C606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ABA1AF2-8D5A-42BE-B456-FFB6FFDC82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0ABFF5-4439-4DAB-80FB-A7A203AF0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61CD47B-22EF-4A91-BCE0-053AC5BAA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2BD6ED0-0F0C-4938-97E6-437D6D128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43511405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969D18-1352-4030-A186-9651EF6D4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C8AC218-DCDE-4EB2-BA59-B237BC7762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7614BEA-51F0-448F-B882-952851602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F3D5936-054C-46B9-B6FA-933A2293B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201231E-5267-433E-89A9-EA9B0EA92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00753122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5D295E-ED82-4139-AD08-54831ED5B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8408A9A-761E-4A3F-BB64-C14482389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E0555A-B95E-4651-A632-012B3F61A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577984A-4D54-4B7F-A738-AE2125AD4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966A6C5-CFD9-439D-9E97-686874ADD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0087726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3143B1-607B-475C-8D1A-5D997572D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89942B-A8D1-4B0C-A6EF-0C2930549C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5BE704F-B3D3-4D57-A4FB-6AE97D2C0E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7BCCCD0-F8F6-43DD-8581-C67903E8F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CC30475-823F-4505-A0B1-CC184BE34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DF18796-9EF5-4F3A-BB09-CAAED5208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2145777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349829-540C-4762-B909-0EE538AA1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4048723-1A4A-4321-914D-0C2B08E40B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A0E610D-085E-42F4-94C1-A2D80F56DA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73F3C56-2D07-4155-AB09-316191E859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69D17C5-A1B8-4096-9A4E-66EBF0C623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63C6C42-2023-4481-BCE3-E217FEC51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D8A98B1-66F2-4664-B65F-BD602514F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073DCB2-9A27-4066-B9F0-38A8C7D9D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3665373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51911F-524D-420B-8109-6CF7A9F31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3E26D53-30E5-4165-88C6-57E64D5D3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1036A32-FBD2-4C22-ACC4-94B43B935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DF7421D-85BD-4B6D-BC01-DF8072C8F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3115360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B798099-08EC-49A4-878B-EE923431A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7283D90-B0FD-4947-804F-D1AE4F08B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CD7E2E3-F814-4C16-A191-621E9F3FF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0428032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8A2B2E-E436-4AB0-8B94-69AEA6C95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7CD680-7FFC-4FB6-AC82-EA0000F2E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CFABA50-649D-46A4-8226-7A102C2ED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AD7E524-4379-44CB-A9DC-5056F8315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12777AB-AA13-4AE2-A7F6-1CB8CE433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00BCF0E-9216-4D44-A0F5-9258D4A41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0860495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EFBA76-DDA8-4E8F-8C1B-75C99A889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2D3D606-437E-4E68-BC7C-06B28CD044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C549886-5ACA-488F-8A05-E83471C9C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6FCD04-59CB-4F57-9F3C-70DFBA20B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08C3A75-C23B-478D-953D-8DB8AA5F5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E7FB349-AEE3-4218-A162-84CCF12D4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71657808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D9D802-9521-4E8A-8D17-1EBFDB05D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BCFB412-D563-4D58-9A62-025F05E6FB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74A52DE-D4AA-48A2-83FB-562BBD7F9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B27648-E362-4875-8AA6-99EE5C901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518350-5919-4FFA-B4C1-6D224D61C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72573565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42E72A0-C25D-4E2D-8820-7EA0A1D48B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5DC585E-61FC-4035-97B3-A0044F93B5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8E21FF-6FC7-47CF-8BBA-16D99E837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C38BD2E-27D4-4819-B630-36A23BA4C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FE6223-36FB-4004-ABAF-36806E1AE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38902437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7C9C29-82DC-431B-B549-BD7C31CEA594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154499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BB3343-0055-4F59-A1E2-D438F4F82EBB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2DC4173A-9EF2-4DB4-AE8D-0202037CB0D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5300" y="1543050"/>
            <a:ext cx="11353800" cy="473392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6044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7F98937-71BE-41B4-B94D-572D5769E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30E860F-D315-44CA-BDA7-7F21D6107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59D7F3-23C4-45C9-9A39-7B46909AC1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110F09-E4D9-4A05-B0C5-D0C44B854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894DA2-C384-4920-995E-3FF933F0CE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7611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4" r:id="rId1"/>
    <p:sldLayoutId id="2147484825" r:id="rId2"/>
    <p:sldLayoutId id="2147484826" r:id="rId3"/>
    <p:sldLayoutId id="2147484827" r:id="rId4"/>
    <p:sldLayoutId id="2147484828" r:id="rId5"/>
    <p:sldLayoutId id="2147484829" r:id="rId6"/>
    <p:sldLayoutId id="2147484830" r:id="rId7"/>
    <p:sldLayoutId id="2147484831" r:id="rId8"/>
    <p:sldLayoutId id="2147484832" r:id="rId9"/>
    <p:sldLayoutId id="2147484833" r:id="rId10"/>
    <p:sldLayoutId id="2147484834" r:id="rId11"/>
    <p:sldLayoutId id="2147484835" r:id="rId12"/>
    <p:sldLayoutId id="2147484804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 descr="elemento decorativo"/>
          <p:cNvSpPr>
            <a:spLocks noGrp="1"/>
          </p:cNvSpPr>
          <p:nvPr>
            <p:ph type="title"/>
          </p:nvPr>
        </p:nvSpPr>
        <p:spPr>
          <a:xfrm>
            <a:off x="54251" y="1293592"/>
            <a:ext cx="12009549" cy="798245"/>
          </a:xfrm>
        </p:spPr>
        <p:txBody>
          <a:bodyPr lIns="91440" rtlCol="0">
            <a:noAutofit/>
          </a:bodyPr>
          <a:lstStyle/>
          <a:p>
            <a:pPr algn="ctr"/>
            <a:r>
              <a:rPr lang="it-IT" sz="3200" dirty="0"/>
              <a:t>Organigramma I.O. Pascoli Fermi scuola Infanzia- scuola Primaria  Trevico 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4565786" y="1921379"/>
            <a:ext cx="2986481" cy="731520"/>
          </a:xfrm>
          <a:prstGeom prst="rect">
            <a:avLst/>
          </a:prstGeom>
          <a:solidFill>
            <a:schemeClr val="bg2">
              <a:lumMod val="9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tx1"/>
                </a:solidFill>
              </a:rPr>
              <a:t>Prof.ssa Silvana Rita </a:t>
            </a:r>
            <a:r>
              <a:rPr lang="it-IT" sz="1600" b="1" dirty="0" err="1">
                <a:solidFill>
                  <a:schemeClr val="tx1"/>
                </a:solidFill>
              </a:rPr>
              <a:t>Solimine</a:t>
            </a:r>
            <a:endParaRPr lang="it-IT" sz="16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Dirigente Scolastico</a:t>
            </a:r>
          </a:p>
        </p:txBody>
      </p:sp>
      <p:sp>
        <p:nvSpPr>
          <p:cNvPr id="147" name="Rettangolo 146">
            <a:extLst>
              <a:ext uri="{FF2B5EF4-FFF2-40B4-BE49-F238E27FC236}">
                <a16:creationId xmlns:a16="http://schemas.microsoft.com/office/drawing/2014/main" id="{F3AE564E-E1AB-422A-9067-1D83448922D2}"/>
              </a:ext>
            </a:extLst>
          </p:cNvPr>
          <p:cNvSpPr/>
          <p:nvPr/>
        </p:nvSpPr>
        <p:spPr>
          <a:xfrm>
            <a:off x="2838507" y="2914352"/>
            <a:ext cx="1952663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1">
                    <a:lumMod val="50000"/>
                  </a:schemeClr>
                </a:solidFill>
              </a:rPr>
              <a:t>dott. Rocco Moccia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1">
                    <a:lumMod val="50000"/>
                  </a:schemeClr>
                </a:solidFill>
              </a:rPr>
              <a:t>Medico Competente</a:t>
            </a:r>
          </a:p>
        </p:txBody>
      </p:sp>
      <p:sp>
        <p:nvSpPr>
          <p:cNvPr id="150" name="Rettangolo 149">
            <a:extLst>
              <a:ext uri="{FF2B5EF4-FFF2-40B4-BE49-F238E27FC236}">
                <a16:creationId xmlns:a16="http://schemas.microsoft.com/office/drawing/2014/main" id="{A84C8281-0D5E-4BF0-AB85-487647294920}"/>
              </a:ext>
            </a:extLst>
          </p:cNvPr>
          <p:cNvSpPr/>
          <p:nvPr/>
        </p:nvSpPr>
        <p:spPr>
          <a:xfrm>
            <a:off x="5176856" y="2920049"/>
            <a:ext cx="1764342" cy="731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tx1"/>
                </a:solidFill>
              </a:rPr>
              <a:t>Ing. Valerio Governali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tx1"/>
                </a:solidFill>
              </a:rPr>
              <a:t>RSPP</a:t>
            </a:r>
          </a:p>
        </p:txBody>
      </p:sp>
      <p:sp>
        <p:nvSpPr>
          <p:cNvPr id="153" name="Rettangolo 152">
            <a:extLst>
              <a:ext uri="{FF2B5EF4-FFF2-40B4-BE49-F238E27FC236}">
                <a16:creationId xmlns:a16="http://schemas.microsoft.com/office/drawing/2014/main" id="{29118B4F-266C-48F0-8CAF-8BA67DF9A649}"/>
              </a:ext>
            </a:extLst>
          </p:cNvPr>
          <p:cNvSpPr/>
          <p:nvPr/>
        </p:nvSpPr>
        <p:spPr>
          <a:xfrm>
            <a:off x="7357144" y="2913471"/>
            <a:ext cx="1996349" cy="7315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3">
                    <a:lumMod val="50000"/>
                  </a:schemeClr>
                </a:solidFill>
              </a:rPr>
              <a:t>Carbone Alessandra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3">
                    <a:lumMod val="50000"/>
                  </a:schemeClr>
                </a:solidFill>
              </a:rPr>
              <a:t>RLS</a:t>
            </a:r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0B453127-65E7-4B24-8A74-F1B93B644805}"/>
              </a:ext>
            </a:extLst>
          </p:cNvPr>
          <p:cNvSpPr/>
          <p:nvPr/>
        </p:nvSpPr>
        <p:spPr>
          <a:xfrm>
            <a:off x="4283075" y="3782858"/>
            <a:ext cx="3625849" cy="141940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AASPP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 Salvatore </a:t>
            </a:r>
            <a:r>
              <a:rPr lang="it-IT" sz="1050" dirty="0" err="1">
                <a:solidFill>
                  <a:schemeClr val="tx1"/>
                </a:solidFill>
              </a:rPr>
              <a:t>Ottoveggio</a:t>
            </a:r>
            <a:r>
              <a:rPr lang="it-IT" sz="1050" dirty="0">
                <a:solidFill>
                  <a:schemeClr val="tx1"/>
                </a:solidFill>
              </a:rPr>
              <a:t>, Michelina Bozza, Concordia Di Marco, Antonella Carmela Paternostro</a:t>
            </a:r>
          </a:p>
          <a:p>
            <a:pPr algn="just"/>
            <a:endParaRPr lang="it-IT" sz="1200" b="1" dirty="0">
              <a:solidFill>
                <a:schemeClr val="tx1"/>
              </a:solidFill>
            </a:endParaRPr>
          </a:p>
        </p:txBody>
      </p: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B91A05AA-6CB8-496B-8DB2-A469DEC4D498}"/>
              </a:ext>
            </a:extLst>
          </p:cNvPr>
          <p:cNvCxnSpPr/>
          <p:nvPr/>
        </p:nvCxnSpPr>
        <p:spPr>
          <a:xfrm flipV="1">
            <a:off x="2983230" y="5173389"/>
            <a:ext cx="6225540" cy="68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diritto 71">
            <a:extLst>
              <a:ext uri="{FF2B5EF4-FFF2-40B4-BE49-F238E27FC236}">
                <a16:creationId xmlns:a16="http://schemas.microsoft.com/office/drawing/2014/main" id="{D852926C-268D-450C-BD3F-1B465B3D4D77}"/>
              </a:ext>
            </a:extLst>
          </p:cNvPr>
          <p:cNvCxnSpPr>
            <a:stCxn id="28" idx="4"/>
          </p:cNvCxnSpPr>
          <p:nvPr/>
        </p:nvCxnSpPr>
        <p:spPr>
          <a:xfrm flipH="1">
            <a:off x="6095999" y="5202262"/>
            <a:ext cx="1" cy="216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ttangolo 72">
            <a:extLst>
              <a:ext uri="{FF2B5EF4-FFF2-40B4-BE49-F238E27FC236}">
                <a16:creationId xmlns:a16="http://schemas.microsoft.com/office/drawing/2014/main" id="{FC453CAD-A9E5-4AAF-B036-5731EEBFA047}"/>
              </a:ext>
            </a:extLst>
          </p:cNvPr>
          <p:cNvSpPr/>
          <p:nvPr/>
        </p:nvSpPr>
        <p:spPr>
          <a:xfrm>
            <a:off x="252842" y="5371190"/>
            <a:ext cx="3631924" cy="1362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b="1" dirty="0">
                <a:solidFill>
                  <a:srgbClr val="FF0000"/>
                </a:solidFill>
              </a:rPr>
              <a:t>Preposti</a:t>
            </a:r>
            <a:r>
              <a:rPr lang="it-IT" sz="1050" b="1" dirty="0">
                <a:solidFill>
                  <a:srgbClr val="FF0000"/>
                </a:solidFill>
              </a:rPr>
              <a:t> </a:t>
            </a: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Giorgione Maria – Infanzia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Francesca Cipriano - Primaria</a:t>
            </a:r>
          </a:p>
          <a:p>
            <a:endParaRPr lang="it-IT" b="1" dirty="0">
              <a:solidFill>
                <a:srgbClr val="FF0000"/>
              </a:solidFill>
            </a:endParaRPr>
          </a:p>
          <a:p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74" name="Rettangolo 73">
            <a:extLst>
              <a:ext uri="{FF2B5EF4-FFF2-40B4-BE49-F238E27FC236}">
                <a16:creationId xmlns:a16="http://schemas.microsoft.com/office/drawing/2014/main" id="{7C4CEF82-5308-4BBB-B930-1676D52E9F30}"/>
              </a:ext>
            </a:extLst>
          </p:cNvPr>
          <p:cNvSpPr/>
          <p:nvPr/>
        </p:nvSpPr>
        <p:spPr>
          <a:xfrm>
            <a:off x="4203978" y="5378955"/>
            <a:ext cx="3817620" cy="13551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Antincendio ed Evacuazione</a:t>
            </a: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Francesca Cipriano, Antonella Furcolo</a:t>
            </a:r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87046BF5-6E2D-4026-B25B-41FB47439B21}"/>
              </a:ext>
            </a:extLst>
          </p:cNvPr>
          <p:cNvSpPr/>
          <p:nvPr/>
        </p:nvSpPr>
        <p:spPr>
          <a:xfrm>
            <a:off x="8352242" y="5378955"/>
            <a:ext cx="3497578" cy="1355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b="1" dirty="0">
                <a:solidFill>
                  <a:srgbClr val="FF0000"/>
                </a:solidFill>
              </a:rPr>
              <a:t>Primo Intervento Sanitario</a:t>
            </a:r>
          </a:p>
          <a:p>
            <a:pPr algn="ctr"/>
            <a:endParaRPr lang="it-IT" sz="1050" b="1" dirty="0">
              <a:solidFill>
                <a:srgbClr val="FF0000"/>
              </a:solidFill>
            </a:endParaRPr>
          </a:p>
          <a:p>
            <a:pPr algn="ctr"/>
            <a:r>
              <a:rPr lang="it-IT" sz="1200" dirty="0" err="1">
                <a:solidFill>
                  <a:schemeClr val="tx1"/>
                </a:solidFill>
              </a:rPr>
              <a:t>Giogione</a:t>
            </a:r>
            <a:r>
              <a:rPr lang="it-IT" sz="1200" dirty="0">
                <a:solidFill>
                  <a:schemeClr val="tx1"/>
                </a:solidFill>
              </a:rPr>
              <a:t> Maria , Antonella Furcolo, Felicia Gerarda Capobianco</a:t>
            </a:r>
            <a:endParaRPr lang="it-IT" sz="1200" dirty="0">
              <a:solidFill>
                <a:srgbClr val="FF0000"/>
              </a:solidFill>
            </a:endParaRPr>
          </a:p>
          <a:p>
            <a:pPr algn="ctr"/>
            <a:endParaRPr lang="it-IT" sz="1050" i="1" dirty="0">
              <a:solidFill>
                <a:schemeClr val="tx1"/>
              </a:solidFill>
            </a:endParaRPr>
          </a:p>
        </p:txBody>
      </p:sp>
      <p:sp>
        <p:nvSpPr>
          <p:cNvPr id="102" name="Freccia in giù 101">
            <a:extLst>
              <a:ext uri="{FF2B5EF4-FFF2-40B4-BE49-F238E27FC236}">
                <a16:creationId xmlns:a16="http://schemas.microsoft.com/office/drawing/2014/main" id="{C34C834B-9035-40AD-9B48-47E5440D459A}"/>
              </a:ext>
            </a:extLst>
          </p:cNvPr>
          <p:cNvSpPr/>
          <p:nvPr/>
        </p:nvSpPr>
        <p:spPr>
          <a:xfrm>
            <a:off x="2983230" y="5276850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" name="Freccia in giù 102">
            <a:extLst>
              <a:ext uri="{FF2B5EF4-FFF2-40B4-BE49-F238E27FC236}">
                <a16:creationId xmlns:a16="http://schemas.microsoft.com/office/drawing/2014/main" id="{7B348495-44A5-44D3-9463-1AF1807B34B5}"/>
              </a:ext>
            </a:extLst>
          </p:cNvPr>
          <p:cNvSpPr/>
          <p:nvPr/>
        </p:nvSpPr>
        <p:spPr>
          <a:xfrm>
            <a:off x="9168766" y="5208994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4" name="Freccia in giù 103">
            <a:extLst>
              <a:ext uri="{FF2B5EF4-FFF2-40B4-BE49-F238E27FC236}">
                <a16:creationId xmlns:a16="http://schemas.microsoft.com/office/drawing/2014/main" id="{26DB077C-0D9E-47C8-AC6F-A12CC3044010}"/>
              </a:ext>
            </a:extLst>
          </p:cNvPr>
          <p:cNvSpPr/>
          <p:nvPr/>
        </p:nvSpPr>
        <p:spPr>
          <a:xfrm>
            <a:off x="6089929" y="5243321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AA78B529-8925-449C-8593-00CC854E89E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255" y="76166"/>
            <a:ext cx="8598477" cy="13127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7164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79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Organigramma I.O. Pascoli Fermi scuola Infanzia- scuola Primaria  Trevico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CONTOSO</dc:title>
  <dc:creator>Valerio Governali</dc:creator>
  <cp:lastModifiedBy>NOTEBOOK L.R.A.</cp:lastModifiedBy>
  <cp:revision>42</cp:revision>
  <dcterms:created xsi:type="dcterms:W3CDTF">2024-09-19T07:20:56Z</dcterms:created>
  <dcterms:modified xsi:type="dcterms:W3CDTF">2025-10-13T09:53:27Z</dcterms:modified>
</cp:coreProperties>
</file>